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60" r:id="rId5"/>
    <p:sldId id="287" r:id="rId6"/>
    <p:sldId id="261" r:id="rId7"/>
    <p:sldId id="262" r:id="rId8"/>
    <p:sldId id="263" r:id="rId9"/>
    <p:sldId id="264" r:id="rId10"/>
    <p:sldId id="265" r:id="rId11"/>
    <p:sldId id="273" r:id="rId12"/>
    <p:sldId id="268" r:id="rId13"/>
    <p:sldId id="269" r:id="rId14"/>
    <p:sldId id="270" r:id="rId15"/>
    <p:sldId id="274" r:id="rId16"/>
    <p:sldId id="276" r:id="rId17"/>
    <p:sldId id="277" r:id="rId18"/>
    <p:sldId id="275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8" r:id="rId29"/>
    <p:sldId id="289" r:id="rId30"/>
    <p:sldId id="290" r:id="rId31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6400" autoAdjust="0"/>
  </p:normalViewPr>
  <p:slideViewPr>
    <p:cSldViewPr snapToGrid="0">
      <p:cViewPr varScale="1">
        <p:scale>
          <a:sx n="111" d="100"/>
          <a:sy n="111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21435-94AE-4211-A738-4EFDA52E23E9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78E858-DEFC-4F1F-8B75-A3B33E0C1A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829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8E858-DEFC-4F1F-8B75-A3B33E0C1A1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973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8E858-DEFC-4F1F-8B75-A3B33E0C1A1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201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9EBD-413E-4991-A977-FD2AE931A4A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A08D-7350-4078-BA31-D90431DE3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110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9EBD-413E-4991-A977-FD2AE931A4A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A08D-7350-4078-BA31-D90431DE3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501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9EBD-413E-4991-A977-FD2AE931A4A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A08D-7350-4078-BA31-D90431DE3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284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9EBD-413E-4991-A977-FD2AE931A4A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A08D-7350-4078-BA31-D90431DE3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890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9EBD-413E-4991-A977-FD2AE931A4A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A08D-7350-4078-BA31-D90431DE3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640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9EBD-413E-4991-A977-FD2AE931A4A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A08D-7350-4078-BA31-D90431DE3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351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9EBD-413E-4991-A977-FD2AE931A4A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A08D-7350-4078-BA31-D90431DE3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402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9EBD-413E-4991-A977-FD2AE931A4A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A08D-7350-4078-BA31-D90431DE3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540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9EBD-413E-4991-A977-FD2AE931A4A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A08D-7350-4078-BA31-D90431DE3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145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9EBD-413E-4991-A977-FD2AE931A4A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A08D-7350-4078-BA31-D90431DE3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335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9EBD-413E-4991-A977-FD2AE931A4A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5A08D-7350-4078-BA31-D90431DE3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884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69EBD-413E-4991-A977-FD2AE931A4A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5A08D-7350-4078-BA31-D90431DE3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354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7932">
            <a:off x="1547095" y="3505072"/>
            <a:ext cx="5511848" cy="3438015"/>
          </a:xfrm>
          <a:prstGeom prst="rect">
            <a:avLst/>
          </a:prstGeom>
          <a:ln>
            <a:noFill/>
          </a:ln>
          <a:effectLst>
            <a:glow rad="127000">
              <a:schemeClr val="accent1">
                <a:alpha val="6000"/>
              </a:schemeClr>
            </a:glow>
            <a:softEdge rad="6604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01" b="23355"/>
          <a:stretch/>
        </p:blipFill>
        <p:spPr>
          <a:xfrm rot="21274916">
            <a:off x="6509031" y="-968144"/>
            <a:ext cx="3456384" cy="5861691"/>
          </a:xfrm>
          <a:prstGeom prst="rect">
            <a:avLst/>
          </a:prstGeom>
          <a:ln>
            <a:noFill/>
          </a:ln>
          <a:effectLst>
            <a:glow rad="279400">
              <a:schemeClr val="accent1">
                <a:alpha val="5000"/>
              </a:schemeClr>
            </a:glow>
            <a:softEdge rad="12700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0902" y="1322862"/>
            <a:ext cx="7639396" cy="2304256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 для преподавателей при получении сигнала «Воздушная тревога» либо «Атака БПЛА» 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35562" y="4293096"/>
            <a:ext cx="7698394" cy="2329468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sz="3200" b="1" i="1" dirty="0" smtClean="0">
                <a:solidFill>
                  <a:schemeClr val="accent4">
                    <a:lumMod val="50000"/>
                  </a:schemeClr>
                </a:solidFill>
                <a:latin typeface="Franklin Gothic Medium Cond" panose="020B0606030402020204" pitchFamily="34" charset="0"/>
              </a:rPr>
              <a:t>      Асеев </a:t>
            </a:r>
            <a:r>
              <a:rPr lang="ru-RU" sz="3200" b="1" i="1" dirty="0">
                <a:solidFill>
                  <a:schemeClr val="accent4">
                    <a:lumMod val="50000"/>
                  </a:schemeClr>
                </a:solidFill>
                <a:latin typeface="Franklin Gothic Medium Cond" panose="020B0606030402020204" pitchFamily="34" charset="0"/>
              </a:rPr>
              <a:t>М.А. 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ГО ЧС и 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ПБ</a:t>
            </a:r>
            <a:endParaRPr lang="ru-RU" sz="3200" b="1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>
              <a:defRPr/>
            </a:pPr>
            <a:r>
              <a:rPr lang="ru-RU" sz="3200" b="1" i="1" dirty="0" smtClean="0">
                <a:solidFill>
                  <a:schemeClr val="accent4">
                    <a:lumMod val="50000"/>
                  </a:schemeClr>
                </a:solidFill>
                <a:latin typeface="Franklin Gothic Medium Cond" panose="020B0606030402020204" pitchFamily="34" charset="0"/>
              </a:rPr>
              <a:t>Шевченко </a:t>
            </a:r>
            <a:r>
              <a:rPr lang="ru-RU" sz="3200" b="1" i="1" dirty="0">
                <a:solidFill>
                  <a:schemeClr val="accent4">
                    <a:lumMod val="50000"/>
                  </a:schemeClr>
                </a:solidFill>
                <a:latin typeface="Franklin Gothic Medium Cond" panose="020B0606030402020204" pitchFamily="34" charset="0"/>
              </a:rPr>
              <a:t>Д.В. 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УКБ</a:t>
            </a:r>
            <a:endParaRPr lang="ru-RU" b="1" i="1" dirty="0">
              <a:solidFill>
                <a:schemeClr val="accent4">
                  <a:lumMod val="50000"/>
                </a:schemeClr>
              </a:solidFill>
              <a:latin typeface="Franklin Gothic Medium Cond" panose="020B0606030402020204" pitchFamily="34" charset="0"/>
            </a:endParaRPr>
          </a:p>
          <a:p>
            <a:pPr>
              <a:defRPr/>
            </a:pPr>
            <a:r>
              <a:rPr lang="ru-RU" sz="2600" i="1" dirty="0">
                <a:solidFill>
                  <a:schemeClr val="accent4">
                    <a:lumMod val="50000"/>
                  </a:schemeClr>
                </a:solidFill>
                <a:latin typeface="Franklin Gothic Medium Cond" panose="020B0606030402020204" pitchFamily="34" charset="0"/>
              </a:rPr>
              <a:t> </a:t>
            </a:r>
            <a:endParaRPr lang="ru-RU" sz="2600" i="1" dirty="0" smtClean="0">
              <a:solidFill>
                <a:schemeClr val="accent4">
                  <a:lumMod val="50000"/>
                </a:schemeClr>
              </a:solidFill>
              <a:latin typeface="Franklin Gothic Medium Cond" panose="020B0606030402020204" pitchFamily="34" charset="0"/>
            </a:endParaRPr>
          </a:p>
          <a:p>
            <a:pPr>
              <a:defRPr/>
            </a:pPr>
            <a:r>
              <a:rPr lang="ru-RU" sz="2600" i="1" dirty="0" smtClean="0">
                <a:solidFill>
                  <a:schemeClr val="accent4">
                    <a:lumMod val="50000"/>
                  </a:schemeClr>
                </a:solidFill>
                <a:latin typeface="Franklin Gothic Medium Cond" panose="020B0606030402020204" pitchFamily="34" charset="0"/>
              </a:rPr>
              <a:t> 2026 </a:t>
            </a:r>
            <a:r>
              <a:rPr lang="ru-RU" sz="2600" i="1" dirty="0">
                <a:solidFill>
                  <a:schemeClr val="accent4">
                    <a:lumMod val="50000"/>
                  </a:schemeClr>
                </a:solidFill>
                <a:latin typeface="Franklin Gothic Medium Cond" panose="020B0606030402020204" pitchFamily="34" charset="0"/>
              </a:rPr>
              <a:t>г.</a:t>
            </a:r>
            <a:endParaRPr lang="en-US" sz="2600" i="1" dirty="0">
              <a:solidFill>
                <a:schemeClr val="accent4">
                  <a:lumMod val="50000"/>
                </a:schemeClr>
              </a:solidFill>
              <a:latin typeface="Franklin Gothic Medium Cond" panose="020B060603040202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495940" y="160008"/>
            <a:ext cx="6550359" cy="1036744"/>
          </a:xfrm>
          <a:prstGeom prst="rect">
            <a:avLst/>
          </a:prstGeom>
        </p:spPr>
        <p:txBody>
          <a:bodyPr anchor="b"/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Franklin Gothic Medium Cond" panose="020B0606030402020204" pitchFamily="34" charset="0"/>
              </a:rPr>
              <a:t>Федеральное государственное бюджетное образовательное учреждение высшего образования </a:t>
            </a:r>
          </a:p>
          <a:p>
            <a:pPr algn="ctr">
              <a:defRPr/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Franklin Gothic Medium Cond" panose="020B0606030402020204" pitchFamily="34" charset="0"/>
              </a:rPr>
              <a:t>«Новосибирский государственный университет </a:t>
            </a:r>
          </a:p>
          <a:p>
            <a:pPr algn="ctr">
              <a:defRPr/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Franklin Gothic Medium Cond" panose="020B0606030402020204" pitchFamily="34" charset="0"/>
              </a:rPr>
              <a:t>экономики и управления – «НИНХ»</a:t>
            </a:r>
          </a:p>
        </p:txBody>
      </p:sp>
    </p:spTree>
    <p:extLst>
      <p:ext uri="{BB962C8B-B14F-4D97-AF65-F5344CB8AC3E}">
        <p14:creationId xmlns:p14="http://schemas.microsoft.com/office/powerpoint/2010/main" val="383976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7932">
            <a:off x="1547095" y="3505072"/>
            <a:ext cx="5511848" cy="3438015"/>
          </a:xfrm>
          <a:prstGeom prst="rect">
            <a:avLst/>
          </a:prstGeom>
          <a:ln>
            <a:noFill/>
          </a:ln>
          <a:effectLst>
            <a:glow rad="127000">
              <a:schemeClr val="accent1">
                <a:alpha val="6000"/>
              </a:schemeClr>
            </a:glow>
            <a:softEdge rad="6604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7645" y="1314236"/>
            <a:ext cx="10554789" cy="5295652"/>
          </a:xfrm>
        </p:spPr>
        <p:txBody>
          <a:bodyPr rtlCol="0" anchor="t">
            <a:noAutofit/>
          </a:bodyPr>
          <a:lstStyle/>
          <a:p>
            <a:pPr lvl="0" algn="l"/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структурного подразделения (преподаватель) НГУЭУ отвечает за своевременное доведение сигналов оповещения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сотрудников и студентов, организовывает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эвакуацию.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структурного подразделения (преподаватель) обязан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получив </a:t>
            </a: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</a:t>
            </a:r>
            <a:r>
              <a:rPr lang="ru-RU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дежурного ЧОП </a:t>
            </a: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НГУЭУ (далее дежурный):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уточнения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достоверности, позвонить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телефону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(243-95-99)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(внутренний 50-99)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дежурному по университету и в отдел ГО и ЧС НГУЭУ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(243-95-86,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51-04).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подтверждении уточнить порядок дальнейших действий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довести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полученную информацию и обстановку до сотрудников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подразделения и студентов,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объявить им порядок действий, маршруты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эвакуации в укрытия,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 сбора, порядок получения средств индивидуальной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защиты (СИЗ);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при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 отключить источники электропитания, водо- и газоснабжения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при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получении команды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«Воздушная тревога»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эвакуацию в укрытия согласно плану эвакуации;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/>
              <a:t> </a:t>
            </a:r>
            <a:br>
              <a:rPr lang="ru-RU" sz="1800" dirty="0"/>
            </a:br>
            <a:r>
              <a:rPr lang="ru-RU" sz="1800" dirty="0"/>
              <a:t> </a:t>
            </a:r>
            <a:br>
              <a:rPr lang="ru-RU" sz="1800" dirty="0"/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4434" y="160008"/>
            <a:ext cx="10781212" cy="980815"/>
          </a:xfrm>
          <a:prstGeom prst="rect">
            <a:avLst/>
          </a:prstGeom>
        </p:spPr>
        <p:txBody>
          <a:bodyPr anchor="b"/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</a:t>
            </a:r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руководителю структурного подразделения (преподавателю) НГУЭУ при 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получении сигнала «Воздушная тревога» или «Атака БПЛА»</a:t>
            </a:r>
            <a:endParaRPr lang="ru-RU" sz="1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01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7932">
            <a:off x="1547095" y="3505072"/>
            <a:ext cx="5511848" cy="3438015"/>
          </a:xfrm>
          <a:prstGeom prst="rect">
            <a:avLst/>
          </a:prstGeom>
          <a:ln>
            <a:noFill/>
          </a:ln>
          <a:effectLst>
            <a:glow rad="127000">
              <a:schemeClr val="accent1">
                <a:alpha val="6000"/>
              </a:schemeClr>
            </a:glow>
            <a:softEdge rad="6604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0857" y="432262"/>
            <a:ext cx="10554789" cy="6186252"/>
          </a:xfrm>
        </p:spPr>
        <p:txBody>
          <a:bodyPr rtlCol="0" anchor="t">
            <a:noAutofit/>
          </a:bodyPr>
          <a:lstStyle/>
          <a:p>
            <a:pPr lvl="0"/>
            <a:r>
              <a:rPr lang="ru-RU" sz="1800" dirty="0"/>
              <a:t> </a:t>
            </a:r>
            <a:br>
              <a:rPr lang="ru-RU" sz="1800" dirty="0"/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оповещения: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оповещение: «Внимание!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Воздушная тревога!»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- 5раз, повтор через каждые 1-2 мин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«Внимание!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Атака БПЛА!»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- 5раз, повтор через каждые 1-2 мин.;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звонковая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сигнализация: серия (10-15) коротких (1-2 секунды) звонков, повтор через каждые 1-2 мин,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/>
              <a:t> </a:t>
            </a:r>
            <a:br>
              <a:rPr lang="ru-RU" sz="1800" dirty="0"/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81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5577" y="207805"/>
            <a:ext cx="10998926" cy="6301060"/>
          </a:xfrm>
        </p:spPr>
        <p:txBody>
          <a:bodyPr anchor="t">
            <a:norm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ЭВАКУАЦИЯ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Услышав тревогу,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должен объявить студентам о начале эвакуации,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назначить старшего из числа студентов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указать направление движения к безопасному укрытию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после чего покинуть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учебную аудиторию и спокойно идти к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укрытию по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ближайшему выходу. Следовать необходимо в колонне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(назначенный преподавателем) впереди колонны, преподаватель замыкающий группу студентов до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 размещения по безопасному маршруту передвижения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Нельзя: бежать, перегонять, толкать друг друга!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Преподаватель, проводивший урок в аудитории, руководит действиями учащихся, при этом первыми эвакуируются учащиеся с последних парт. Рюкзаки, сумки, учащиеся оставляют на рабочих местах,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собой берут только средство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(мобильный телефон), воду и жизненно необходимые медикаменты.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Преподаватель, взяв список группы, выходит из кабинета последним, оставляя окна, двери классного кабинета закрытыми, но не на ключ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УКРЫТИЕ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Придя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укрытие,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учебная группа занимает свое место и находиться там до особого указания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ПЕРЕКЛИЧКА (обязательно к исполнению)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прибытию на место сбора преподаватель, ответственный за эвакуацию группы, проводит перекличку. После чего докладывает декану (или его заместителю) о результатах эвакуации (какая группа, сколько учащихся по списку, сколько учащихся присутствовало на занятии, сколько учащихся эвакуировано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4434" y="207805"/>
            <a:ext cx="10781212" cy="980815"/>
          </a:xfrm>
          <a:prstGeom prst="rect">
            <a:avLst/>
          </a:prstGeom>
        </p:spPr>
        <p:txBody>
          <a:bodyPr anchor="b"/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1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471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5577" y="207805"/>
            <a:ext cx="10998926" cy="6301060"/>
          </a:xfrm>
        </p:spPr>
        <p:txBody>
          <a:bodyPr anchor="t">
            <a:norm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ПЕРЕКЛИЧКА (обязательно к исполнению)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прибытию на место сбора преподаватель, ответственный за эвакуацию группы, проводит перекличку. После чего докладывает декану (или его заместителю) о результатах эвакуации (какая группа, сколько учащихся по списку, сколько учащихся присутствовало на занятии, сколько учащихся эвакуировано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докладной записки:</a:t>
            </a:r>
            <a:b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4434" y="207805"/>
            <a:ext cx="10781212" cy="980815"/>
          </a:xfrm>
          <a:prstGeom prst="rect">
            <a:avLst/>
          </a:prstGeom>
        </p:spPr>
        <p:txBody>
          <a:bodyPr anchor="b"/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1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74838"/>
              </p:ext>
            </p:extLst>
          </p:nvPr>
        </p:nvGraphicFramePr>
        <p:xfrm>
          <a:off x="2608028" y="2083244"/>
          <a:ext cx="6455009" cy="29848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27159"/>
                <a:gridCol w="3227850"/>
              </a:tblGrid>
              <a:tr h="5969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Номер группы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ПИ601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969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ФИО Преподавателя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Иванов Иван Иванович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969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 обучающихся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присутствующих на занятии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969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 обучающихся в пункте эвакуации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969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Отсутствующие обучающиеся в пункте эвакуации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308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4434" y="806336"/>
            <a:ext cx="10998926" cy="4954384"/>
          </a:xfrm>
        </p:spPr>
        <p:txBody>
          <a:bodyPr anchor="t">
            <a:norm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учебных корпусах и общежитиях укрытиями считаются подвальные помещения, коридоры (имеющие капитальные стены и не имеющие оконных проемов) не выше 3-4 этажей зданий. Безопасные зоны отмечены цветовыми линиями и табличками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«Граница безопасной зоны»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нахождении в укрытии не толкаться, не пользоваться спреями и дезодорантами, если кому-то стало плохо необходимо поднять руку и сообщить старшему о своем самочувствии. </a:t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обозначения на схемах:</a:t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безопасная зона для эвакуации</a:t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стационарный</a:t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граница зоны безопасности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4434" y="207806"/>
            <a:ext cx="10781212" cy="415650"/>
          </a:xfrm>
          <a:prstGeom prst="rect">
            <a:avLst/>
          </a:prstGeom>
        </p:spPr>
        <p:txBody>
          <a:bodyPr anchor="b"/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УКРЫТИЯ</a:t>
            </a:r>
            <a:endParaRPr lang="ru-RU" sz="18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2465" y="2676698"/>
            <a:ext cx="997528" cy="34913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22465" y="3374967"/>
            <a:ext cx="997528" cy="4987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3428999"/>
            <a:ext cx="1" cy="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620" y="3428893"/>
            <a:ext cx="564927" cy="44483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916" y="4346013"/>
            <a:ext cx="2080153" cy="85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58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2303" y="673332"/>
            <a:ext cx="8685474" cy="985963"/>
          </a:xfrm>
        </p:spPr>
        <p:txBody>
          <a:bodyPr anchor="t">
            <a:normAutofit fontScale="90000"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Подвальное помещение 1 корпуса</a:t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которых можно разместить в безопасной зоне -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123 чел.</a:t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эвакуации в 1 корпусе 4 этаж и 1 этаж здания спускаются в подвальные помещения</a:t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4434" y="207806"/>
            <a:ext cx="10781212" cy="465526"/>
          </a:xfrm>
          <a:prstGeom prst="rect">
            <a:avLst/>
          </a:prstGeom>
        </p:spPr>
        <p:txBody>
          <a:bodyPr anchor="b"/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в 1 корпусе</a:t>
            </a:r>
            <a:endParaRPr lang="ru-RU" sz="1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28" y="2124821"/>
            <a:ext cx="10856421" cy="456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80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4434" y="1188620"/>
            <a:ext cx="10998926" cy="5374231"/>
          </a:xfrm>
        </p:spPr>
        <p:txBody>
          <a:bodyPr anchor="t">
            <a:norm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количество человек которых можно разместить в безопасной зоне –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 человек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4434" y="867004"/>
            <a:ext cx="10781212" cy="380491"/>
          </a:xfrm>
          <a:prstGeom prst="rect">
            <a:avLst/>
          </a:prstGeom>
        </p:spPr>
        <p:txBody>
          <a:bodyPr anchor="b"/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в 1 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корпусе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этаж здания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097" y="1944758"/>
            <a:ext cx="11686681" cy="445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8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в 1 корпусе</a:t>
            </a:r>
            <a:b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этаж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</a:t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человек которых можно разместить в безопасной зоне -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 человек</a:t>
            </a:r>
            <a:endParaRPr lang="ru-RU" sz="1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09271"/>
            <a:ext cx="10515600" cy="418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12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2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корпусе</a:t>
            </a:r>
            <a:b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цокольный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этаж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</a:t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человек которых можно разместить в безопасной зоне -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530 человек</a:t>
            </a:r>
            <a:endParaRPr lang="ru-RU" sz="1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104175"/>
            <a:ext cx="7967662" cy="420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93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во 2 корпусе</a:t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этаж здания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человек которых можно разместить в безопасной зоне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- 110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находящиеся на 1 этаже здания помещения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118, 119, 120, 121, 122,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123, 124,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125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эвакуируются в коридоры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этажа как показано на плане.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находящиеся на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этаже здания помещения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106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107,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108, 109, 110, 111, 112,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113, 114, 115, 116,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117 эвакуируются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подвал по ближайшему лестничному маршу.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преподаватели находящиеся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спортивном зале и столовой эвакуируются в подвал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ближайшему лестничному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маршу.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868999"/>
            <a:ext cx="5181600" cy="426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0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во 2 корпусе</a:t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этаж здания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человек которых можно разместить в безопасной зоне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- 250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находящиеся на 2 этаже здания помещения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200, 201, 202, 203, 214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215,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224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225, 226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216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217 эвакуируются в коридоры 2 этажа как показано на плане.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находящиеся на 2 этаже здания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204, 205, 206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206 «а»,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213, 212, 211 эвакуируются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подвал по ближайшему лестничному маршу.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преподаватели находящиеся на 2 этаже здания помещения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актовый зал, 219, 218, 222, 221,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223 эвакуируются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подвал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ближайшему лестничному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маршу.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33331" y="1825625"/>
            <a:ext cx="53143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65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во 2 корпусе</a:t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этаж здания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человек которых можно разместить в безопасной зоне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- 170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находящиеся на 3 этаже здания помещения 300,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301, 302, 303, 304, 312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313, 314, 315 эвакуируются в коридоры 2 этажа как показано на плане.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находящиеся на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этаже здания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305, 306, 307, 308,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310, 311 эвакуируются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подвал по ближайшему лестничному маршу.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47701" y="1825625"/>
            <a:ext cx="5824499" cy="11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61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во 2 корпусе</a:t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четвертый этаж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которых можно разместить в безопасной зоне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170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находящиеся на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этаже здания помещения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401, 402, 403, 404, 411, 412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413,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415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эвакуируются в коридоры 2 этажа как показано на плане.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находящиеся на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этаже здания помещения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405, 406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407, 408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409, 410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эвакуируются в подвал по ближайшему лестничному маршу.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47701" y="1825625"/>
            <a:ext cx="5824499" cy="119030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71" y="3428994"/>
            <a:ext cx="58" cy="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85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3 корпусе (спортивная половина)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цокольный этаж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которых можно разместить в безопасной зоне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170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находящиеся на 4 и 3 этажах здания 3 корпуса спортивной половины, эвакуируются в подвальное помещение как показано на плане.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71" y="3428994"/>
            <a:ext cx="58" cy="11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00767" y="2000553"/>
            <a:ext cx="5895204" cy="382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9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3 корпусе (спортивная половина)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этаж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которых можно разместить в безопасной зоне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240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Студенты, преподаватели и работники находящиеся 1, 2 и 3 этажах здания 3 корпуса спортивной половины, эвакуируются на первый этаж как показано на плане и располагаются в безопасные зоны.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71" y="3428994"/>
            <a:ext cx="58" cy="11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1825625"/>
            <a:ext cx="259080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3 корпусе (спортивная половина)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зоны безопасности на 2 и 3 этажах здания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которых можно разместить в безопасной зоне – до 25 человек в каждой безопасной зоне</a:t>
            </a:r>
            <a:endParaRPr lang="ru-RU" sz="1400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010961" y="1762250"/>
            <a:ext cx="2842569" cy="420917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71" y="3428994"/>
            <a:ext cx="58" cy="11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661823" y="1762250"/>
            <a:ext cx="298969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3 корпусе (учебная половина)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цокольный этаж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которых можно разместить в безопасной зоне – до 600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находящиеся на 4 и 3 этажах здания, в помещении библиотеки, эвакуируются в подвальное помещение как показано на плане, через помещения библиотеки в центральные двери, с выходом во внутренний двор 3-5 корпусов, по направлению движения ко входу в подвальное помещение, расположенное в левой стороне по ходу движения.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71" y="3428994"/>
            <a:ext cx="58" cy="11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50494" y="2528516"/>
            <a:ext cx="5769306" cy="267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86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3 корпусе (учебная половина)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этаж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которых можно разместить в безопасной зоне – до 30 человек в каждой зоне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находящиеся на 1 этаже здания, в холе здания, в языковом центре, в учебных аудиториях эвакуируются в ближайшие зоны безопасности как показано на схеме.</a:t>
            </a:r>
          </a:p>
          <a:p>
            <a:pPr marL="0" indent="0" algn="just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отставшие от групп эвакуации 3 и 4 этажей, могут расположится в отмеченных зонах безопасности в библиотеки.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71" y="3428994"/>
            <a:ext cx="58" cy="11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6842" y="2735249"/>
            <a:ext cx="6014302" cy="230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07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3 корпусе (учебная половина)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зоны безопасности 2, 3 этажей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которых можно разместить в безопасной зоне – до 40 человек в каждой зоне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отставшие от групп эвакуации 2, 3 и 4 этажей, могут расположится в отмеченных зонах безопасности расположенных в районе лестничных маршей ведущих в спортивную половину здания, на расстоянии не ближе 10 метров к оконным проемам.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71" y="3428994"/>
            <a:ext cx="58" cy="11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82111" y="2170487"/>
            <a:ext cx="5387200" cy="34351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378" y="3581387"/>
            <a:ext cx="44" cy="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32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5 корпусе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цокольный этаж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которых можно разместить в безопасной зоне – до 1300 человек 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7, 6, 5 и 1 этажей спускаются вниз по основным лестницам через гардероб в цокольный этаж и располагаются в зонах безопасности согласно схеме.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71" y="3428994"/>
            <a:ext cx="58" cy="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378" y="3581387"/>
            <a:ext cx="44" cy="25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247183" y="2047162"/>
            <a:ext cx="5791468" cy="365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42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5 корпусе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этаж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которых можно разместить в безопасной зоне – до 350 человек 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1 этажа, столовой, верхних этажей не вошедших в подвальное помещение располагаются в зонах безопасности согласно схеме.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71" y="3428994"/>
            <a:ext cx="58" cy="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378" y="3581387"/>
            <a:ext cx="44" cy="25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1126" y="2130950"/>
            <a:ext cx="6088172" cy="333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60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5 корпусе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этаж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которых можно разместить в безопасной зоне – до 350 человек 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2 этажа 5 корпуса и 2 этажа 3 корпуса, располагаются в зонах безопасности согласно схеме.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71" y="3428994"/>
            <a:ext cx="58" cy="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378" y="3581387"/>
            <a:ext cx="44" cy="25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006" y="1842709"/>
            <a:ext cx="5541987" cy="317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90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5 корпусе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этаж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которых можно разместить в безопасной зоне – до 350 человек 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3 этажа 5 корпуса и 2 этажа 3 корпуса, располагаются в зонах безопасности согласно схеме.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71" y="3428994"/>
            <a:ext cx="58" cy="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378" y="3581387"/>
            <a:ext cx="44" cy="25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516835" y="1769246"/>
            <a:ext cx="4699221" cy="306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3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5 корпусе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четвертого этажа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которых можно разместить в безопасной зоне – до 250 человек 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и преподаватели 4 этажа 5 корпуса, располагаются в зонах безопасности согласно схеме.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71" y="3428994"/>
            <a:ext cx="58" cy="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378" y="3581387"/>
            <a:ext cx="44" cy="25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 flipH="1">
            <a:off x="189466" y="2363325"/>
            <a:ext cx="6020823" cy="327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81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общежитии Фрунзе 16</a:t>
            </a:r>
            <a:b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подвальное помещение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которых можно разместить в безопасной зоне – до 478 человек 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Проживающие в общежитии спускаются поочередно с 9 этажа на 1 этаж и проходят в подвальное помещение, где распределяются по зонам безопасности согласно схеме.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71" y="3428994"/>
            <a:ext cx="58" cy="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378" y="3581387"/>
            <a:ext cx="44" cy="25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652007" y="1825625"/>
            <a:ext cx="5443964" cy="370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69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общежитии Фрунзе 16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которых можно разместить в безопасной зоне – до 20 человек в каждой зоне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Проживающие в общежитии которые не смогли спустится в подвальное помещение могут расположится в безопасных зонах 1-3 этажей согласно схеме расположения, на расстоянии до 7 метров от оконных проемов, в коридорах и межкомнатных тамбурах.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71" y="3428994"/>
            <a:ext cx="58" cy="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378" y="3581387"/>
            <a:ext cx="44" cy="25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05" y="1825625"/>
            <a:ext cx="5487095" cy="300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6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Бассейне «ВОДОЛЕЙ»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которых можно разместить в безопасной зоне – до 30 человек в каждой зоне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Работники, обучающиеся и клиенты бассейна могут расположится в безопасных зонах 1 этажа согласно схеме расположения, на расстоянии до 7 метров от оконных проемов, в коридорах и межкомнатных тамбурах.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71" y="3428994"/>
            <a:ext cx="58" cy="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378" y="3581387"/>
            <a:ext cx="44" cy="25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659958" y="1924216"/>
            <a:ext cx="4532244" cy="405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97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Общежитии Ломоносова 56/1</a:t>
            </a:r>
            <a:b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человек которых можно разместить в безопасной зоне – до 390 человек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172200" y="1769966"/>
            <a:ext cx="5181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Проживающие в общежитии спускаются поочередно 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этажа на 1 этаж и проходят в подвальное помещение, где распределяются по зонам безопасности согласно схеме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Проживающие которые не смогли разместится в подвальном помещении располагаются на 1-3 этажах здания в безопасных зонах согласно приложенных схем.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71" y="3428994"/>
            <a:ext cx="58" cy="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378" y="3581387"/>
            <a:ext cx="44" cy="25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 flipV="1">
            <a:off x="838200" y="1690688"/>
            <a:ext cx="3383943" cy="498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54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расположения укрытий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Общежитии Ломоносова 56/1</a:t>
            </a:r>
            <a:b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человек которых можно разместить в безопасной зоне с 1 по 3 этажи здания – до 40 человек в каждой зоне</a:t>
            </a:r>
            <a:endParaRPr lang="ru-RU" sz="14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17969" y="1582119"/>
            <a:ext cx="2472521" cy="486528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71" y="3428994"/>
            <a:ext cx="58" cy="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378" y="3581387"/>
            <a:ext cx="44" cy="25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1743508" y="1629342"/>
            <a:ext cx="3124863" cy="492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76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10494</TotalTime>
  <Words>1115</Words>
  <Application>Microsoft Office PowerPoint</Application>
  <PresentationFormat>Широкоэкранный</PresentationFormat>
  <Paragraphs>86</Paragraphs>
  <Slides>30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Franklin Gothic Medium Cond</vt:lpstr>
      <vt:lpstr>Times New Roman</vt:lpstr>
      <vt:lpstr>Тема Office</vt:lpstr>
      <vt:lpstr>Памятка для преподавателей при получении сигнала «Воздушная тревога» либо «Атака БПЛА» </vt:lpstr>
      <vt:lpstr>Руководитель структурного подразделения (преподаватель) НГУЭУ отвечает за своевременное доведение сигналов оповещения до сотрудников и студентов, организовывает эвакуацию.  Руководитель структурного подразделения (преподаватель) обязан:  1. получив сигнал от дежурного ЧОП по НГУЭУ (далее дежурный): для уточнения его достоверности, позвонить по телефону (243-95-99), (внутренний 50-99) дежурному по университету и в отдел ГО и ЧС НГУЭУ (243-95-86, вн. 51-04). При подтверждении уточнить порядок дальнейших действий;   2. довести полученную информацию и обстановку до сотрудников подразделения и студентов, объявить им порядок действий, маршруты эвакуации в укрытия, места сбора, порядок получения средств индивидуальной защиты (СИЗ);  3. при необходимости отключить источники электропитания, водо- и газоснабжения;  4. при получении команды «Воздушная тревога» провести эвакуацию в укрытия согласно плану эвакуации;     </vt:lpstr>
      <vt:lpstr>  сигналы оповещения:  речевое оповещение: «Внимание! Воздушная тревога!» - 5раз, повтор через каждые 1-2 мин.;  «Внимание! Атака БПЛА!» - 5раз, повтор через каждые 1-2 мин.;   звонковая сигнализация: серия (10-15) коротких (1-2 секунды) звонков, повтор через каждые 1-2 мин,   </vt:lpstr>
      <vt:lpstr>ЭВАКУАЦИЯ   Услышав тревогу, преподаватель должен объявить студентам о начале эвакуации, назначить старшего из числа студентов, указать направление движения к безопасному укрытию, после чего покинуть учебную аудиторию и спокойно идти к укрытию по ближайшему выходу. Следовать необходимо в колонне старший (назначенный преподавателем) впереди колонны, преподаватель замыкающий группу студентов до места размещения по безопасному маршруту передвижения   Нельзя: бежать, перегонять, толкать друг друга!   Преподаватель, проводивший урок в аудитории, руководит действиями учащихся, при этом первыми эвакуируются учащиеся с последних парт. Рюкзаки, сумки, учащиеся оставляют на рабочих местах, с собой берут только средство связи (мобильный телефон), воду и жизненно необходимые медикаменты.    Преподаватель, взяв список группы, выходит из кабинета последним, оставляя окна, двери классного кабинета закрытыми, но не на ключ   УКРЫТИЕ   Придя в укрытие, каждая учебная группа занимает свое место и находиться там до особого указания   ПЕРЕКЛИЧКА (обязательно к исполнению)   По прибытию на место сбора преподаватель, ответственный за эвакуацию группы, проводит перекличку. После чего докладывает декану (или его заместителю) о результатах эвакуации (какая группа, сколько учащихся по списку, сколько учащихся присутствовало на занятии, сколько учащихся эвакуировано).</vt:lpstr>
      <vt:lpstr>ПЕРЕКЛИЧКА (обязательно к исполнению)   По прибытию на место сбора преподаватель, ответственный за эвакуацию группы, проводит перекличку. После чего докладывает декану (или его заместителю) о результатах эвакуации (какая группа, сколько учащихся по списку, сколько учащихся присутствовало на занятии, сколько учащихся эвакуировано).   Образец докладной записки:  </vt:lpstr>
      <vt:lpstr>В учебных корпусах и общежитиях укрытиями считаются подвальные помещения, коридоры (имеющие капитальные стены и не имеющие оконных проемов) не выше 3-4 этажей зданий. Безопасные зоны отмечены цветовыми линиями и табличками «Граница безопасной зоны».  При нахождении в укрытии не толкаться, не пользоваться спреями и дезодорантами, если кому-то стало плохо необходимо поднять руку и сообщить старшему о своем самочувствии.   Условные обозначения на схемах:   безопасная зона для эвакуации   телефон стационарный         граница зоны безопасности</vt:lpstr>
      <vt:lpstr>Подвальное помещение 1 корпуса  количество человек которых можно разместить в безопасной зоне - 123 чел.  При эвакуации в 1 корпусе 4 этаж и 1 этаж здания спускаются в подвальные помещения </vt:lpstr>
      <vt:lpstr>   количество человек которых можно разместить в безопасной зоне – 100 человек </vt:lpstr>
      <vt:lpstr>Схемы расположения укрытий в 1 корпусе  2 этаж здания  количество человек которых можно разместить в безопасной зоне - 90 человек</vt:lpstr>
      <vt:lpstr>Схемы расположения укрытий во 2 корпусе  цокольный этаж здания  количество человек которых можно разместить в безопасной зоне - 530 человек</vt:lpstr>
      <vt:lpstr>Схемы расположения укрытий во 2 корпусе  первый этаж здания  количество человек которых можно разместить в безопасной зоне - 110 человек</vt:lpstr>
      <vt:lpstr>Схемы расположения укрытий во 2 корпусе  второй этаж здания  количество человек которых можно разместить в безопасной зоне - 250 человек</vt:lpstr>
      <vt:lpstr>Схемы расположения укрытий во 2 корпусе  третий этаж здания  количество человек которых можно разместить в безопасной зоне - 170 человек</vt:lpstr>
      <vt:lpstr>Схемы расположения укрытий во 2 корпусе  четвертый этаж здания  количество человек которых можно разместить в безопасной зоне - 170 человек</vt:lpstr>
      <vt:lpstr>Схемы расположения укрытий в 3 корпусе (спортивная половина)  цокольный этаж здания  количество человек которых можно разместить в безопасной зоне - 170 человек</vt:lpstr>
      <vt:lpstr>Схемы расположения укрытий в 3 корпусе (спортивная половина)  первый этаж здания  количество человек которых можно разместить в безопасной зоне - 240 человек</vt:lpstr>
      <vt:lpstr>Схемы расположения укрытий в 3 корпусе (спортивная половина)  Дополнительные зоны безопасности на 2 и 3 этажах здания  количество человек которых можно разместить в безопасной зоне – до 25 человек в каждой безопасной зоне</vt:lpstr>
      <vt:lpstr>Схемы расположения укрытий в 3 корпусе (учебная половина)  цокольный этаж здания  количество человек которых можно разместить в безопасной зоне – до 600 человек</vt:lpstr>
      <vt:lpstr>Схемы расположения укрытий в 3 корпусе (учебная половина)  первый этаж здания  количество человек которых можно разместить в безопасной зоне – до 30 человек в каждой зоне</vt:lpstr>
      <vt:lpstr>Схемы расположения укрытий в 3 корпусе (учебная половина)  зоны безопасности 2, 3 этажей здания  количество человек которых можно разместить в безопасной зоне – до 40 человек в каждой зоне</vt:lpstr>
      <vt:lpstr>Схемы расположения укрытий в 5 корпусе  цокольный этаж здания  количество человек которых можно разместить в безопасной зоне – до 1300 человек </vt:lpstr>
      <vt:lpstr>Схемы расположения укрытий в 5 корпусе  первый этаж здания  количество человек которых можно разместить в безопасной зоне – до 350 человек </vt:lpstr>
      <vt:lpstr>Схемы расположения укрытий в 5 корпусе  второй этаж здания  количество человек которых можно разместить в безопасной зоне – до 350 человек </vt:lpstr>
      <vt:lpstr>Схемы расположения укрытий в 5 корпусе  третий этаж здания  количество человек которых можно разместить в безопасной зоне – до 350 человек </vt:lpstr>
      <vt:lpstr>Схемы расположения укрытий в 5 корпусе  четвертого этажа здания  количество человек которых можно разместить в безопасной зоне – до 250 человек </vt:lpstr>
      <vt:lpstr>Схемы расположения укрытий в общежитии Фрунзе 16  подвальное помещение  количество человек которых можно разместить в безопасной зоне – до 478 человек </vt:lpstr>
      <vt:lpstr>Схемы расположения укрытий в общежитии Фрунзе 16  количество человек которых можно разместить в безопасной зоне – до 20 человек в каждой зоне</vt:lpstr>
      <vt:lpstr>Схемы расположения укрытий в Бассейне «ВОДОЛЕЙ» количество человек которых можно разместить в безопасной зоне – до 30 человек в каждой зоне</vt:lpstr>
      <vt:lpstr>Схемы расположения укрытий в Общежитии Ломоносова 56/1  количество человек которых можно разместить в безопасной зоне – до 390 человек</vt:lpstr>
      <vt:lpstr>Схемы расположения укрытий в Общежитии Ломоносова 56/1  количество человек которых можно разместить в безопасной зоне с 1 по 3 этажи здания – до 40 человек в каждой зоне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Памятка для преподавателей при угрозе возникновения или возникновения ЧС</dc:title>
  <dc:creator>Шевченко Данил Валерьевич</dc:creator>
  <cp:lastModifiedBy>Шевченко Данил Валерьевич</cp:lastModifiedBy>
  <cp:revision>77</cp:revision>
  <cp:lastPrinted>2026-09-17T02:16:45Z</cp:lastPrinted>
  <dcterms:created xsi:type="dcterms:W3CDTF">2024-05-03T03:03:14Z</dcterms:created>
  <dcterms:modified xsi:type="dcterms:W3CDTF">2026-09-21T03:58:15Z</dcterms:modified>
</cp:coreProperties>
</file>